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46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2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6DDC-E646-D74A-BE6C-392E61F8C33E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PRISM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Daniel Hellfeld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33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4 at 12.4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04" y="375792"/>
            <a:ext cx="4971130" cy="2928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274" y="6399790"/>
            <a:ext cx="13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</a:t>
            </a:r>
            <a:r>
              <a:rPr lang="en-US" dirty="0" smtClean="0"/>
              <a:t>range</a:t>
            </a:r>
            <a:endParaRPr lang="en-US" dirty="0"/>
          </a:p>
        </p:txBody>
      </p:sp>
      <p:pic>
        <p:nvPicPr>
          <p:cNvPr id="3" name="Picture 2" descr="Screen Shot 2016-07-15 at 3.3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2" y="3509252"/>
            <a:ext cx="8604598" cy="24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12.4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291"/>
            <a:ext cx="3621705" cy="2836816"/>
          </a:xfrm>
          <a:prstGeom prst="rect">
            <a:avLst/>
          </a:prstGeom>
        </p:spPr>
      </p:pic>
      <p:pic>
        <p:nvPicPr>
          <p:cNvPr id="5" name="Picture 4" descr="Screen Shot 2016-07-14 at 12.45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52" y="1203892"/>
            <a:ext cx="3012008" cy="2624667"/>
          </a:xfrm>
          <a:prstGeom prst="rect">
            <a:avLst/>
          </a:prstGeom>
        </p:spPr>
      </p:pic>
      <p:pic>
        <p:nvPicPr>
          <p:cNvPr id="6" name="Picture 5" descr="Screen Shot 2016-07-14 at 12.4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102291"/>
            <a:ext cx="3250115" cy="2899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2925" y="565150"/>
            <a:ext cx="5661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reconstructed image on 3D sphere (</a:t>
            </a:r>
            <a:r>
              <a:rPr lang="en-US" dirty="0" err="1" smtClean="0"/>
              <a:t>mayavi</a:t>
            </a:r>
            <a:r>
              <a:rPr lang="en-US" dirty="0" smtClean="0"/>
              <a:t> python)</a:t>
            </a:r>
          </a:p>
          <a:p>
            <a:r>
              <a:rPr lang="en-US" dirty="0" smtClean="0"/>
              <a:t>(heat map)</a:t>
            </a:r>
          </a:p>
          <a:p>
            <a:endParaRPr lang="en-US" dirty="0"/>
          </a:p>
        </p:txBody>
      </p:sp>
      <p:pic>
        <p:nvPicPr>
          <p:cNvPr id="7" name="Picture 6" descr="Screen Shot 2016-07-14 at 12.4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34" y="4457020"/>
            <a:ext cx="3060726" cy="2132791"/>
          </a:xfrm>
          <a:prstGeom prst="rect">
            <a:avLst/>
          </a:prstGeom>
        </p:spPr>
      </p:pic>
      <p:pic>
        <p:nvPicPr>
          <p:cNvPr id="8" name="Picture 7" descr="Screen Shot 2016-07-14 at 12.49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60" y="4457020"/>
            <a:ext cx="2738695" cy="2122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26" y="5197475"/>
            <a:ext cx="340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Spherical histograms (VTK python)</a:t>
            </a:r>
          </a:p>
          <a:p>
            <a:r>
              <a:rPr lang="en-US" dirty="0" smtClean="0"/>
              <a:t>- As opposed to heat map</a:t>
            </a:r>
          </a:p>
        </p:txBody>
      </p:sp>
    </p:spTree>
    <p:extLst>
      <p:ext uri="{BB962C8B-B14F-4D97-AF65-F5344CB8AC3E}">
        <p14:creationId xmlns:p14="http://schemas.microsoft.com/office/powerpoint/2010/main" val="139359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1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1" y="3744358"/>
            <a:ext cx="1823218" cy="1602343"/>
          </a:xfrm>
          <a:prstGeom prst="rect">
            <a:avLst/>
          </a:prstGeom>
        </p:spPr>
      </p:pic>
      <p:pic>
        <p:nvPicPr>
          <p:cNvPr id="3" name="Picture 2" descr="Screen Shot 2016-07-14 at 3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30" y="3741151"/>
            <a:ext cx="1761700" cy="1605550"/>
          </a:xfrm>
          <a:prstGeom prst="rect">
            <a:avLst/>
          </a:prstGeom>
        </p:spPr>
      </p:pic>
      <p:pic>
        <p:nvPicPr>
          <p:cNvPr id="4" name="Picture 3" descr="Screen Shot 2016-07-14 at 3.14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48" y="5232400"/>
            <a:ext cx="1751563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3343791"/>
            <a:ext cx="51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of autocorrelation, corrected for sensitivity map</a:t>
            </a:r>
            <a:endParaRPr lang="en-US" dirty="0"/>
          </a:p>
        </p:txBody>
      </p:sp>
      <p:pic>
        <p:nvPicPr>
          <p:cNvPr id="6" name="Picture 5" descr="Screen Shot 2016-07-14 at 3.16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3782459"/>
            <a:ext cx="4889501" cy="2975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0" y="130691"/>
            <a:ext cx="546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Autocorrelation image, not corrected for sensitivity map</a:t>
            </a:r>
            <a:endParaRPr lang="en-US" dirty="0"/>
          </a:p>
        </p:txBody>
      </p:sp>
      <p:pic>
        <p:nvPicPr>
          <p:cNvPr id="10" name="Picture 9" descr="Screen Shot 2016-07-14 at 3.4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3" y="500023"/>
            <a:ext cx="4259095" cy="2510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3348" y="2014498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800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230" y="3200400"/>
            <a:ext cx="889377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4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1" y="495300"/>
            <a:ext cx="4823902" cy="561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8003" y="3100864"/>
            <a:ext cx="16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1066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5 at 12.3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61" y="190500"/>
            <a:ext cx="3685264" cy="2133268"/>
          </a:xfrm>
          <a:prstGeom prst="rect">
            <a:avLst/>
          </a:prstGeom>
        </p:spPr>
      </p:pic>
      <p:pic>
        <p:nvPicPr>
          <p:cNvPr id="3" name="Picture 2" descr="Screen Shot 2016-07-15 at 12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2" y="3744734"/>
            <a:ext cx="4840608" cy="28084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1362" y="393700"/>
            <a:ext cx="2971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between the peak image pixel index and the true source pixel index for all MLEM reconstructions (not good because it can blow up for images off by a 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492" y="3048724"/>
            <a:ext cx="773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Angular distance (rad) between </a:t>
            </a:r>
            <a:r>
              <a:rPr lang="en-US" dirty="0"/>
              <a:t>the peak image pixel </a:t>
            </a:r>
            <a:r>
              <a:rPr lang="en-US" dirty="0" smtClean="0"/>
              <a:t>and </a:t>
            </a:r>
            <a:r>
              <a:rPr lang="en-US" dirty="0"/>
              <a:t>the true source </a:t>
            </a:r>
            <a:r>
              <a:rPr lang="en-US" dirty="0" smtClean="0"/>
              <a:t>pixel </a:t>
            </a:r>
            <a:r>
              <a:rPr lang="en-US" dirty="0"/>
              <a:t>for all MLEM reconstructions </a:t>
            </a:r>
            <a:r>
              <a:rPr lang="en-US" dirty="0" smtClean="0"/>
              <a:t>. Gives us a sense of accuracy.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959100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07-15 at 3.37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3"/>
          <a:stretch/>
        </p:blipFill>
        <p:spPr>
          <a:xfrm>
            <a:off x="5003801" y="4001423"/>
            <a:ext cx="4140200" cy="23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5 at 1.4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" y="1607687"/>
            <a:ext cx="5041787" cy="3002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700" y="583168"/>
            <a:ext cx="5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autocorrelation instead of the MLEM image</a:t>
            </a:r>
            <a:endParaRPr lang="en-US" dirty="0"/>
          </a:p>
        </p:txBody>
      </p:sp>
      <p:pic>
        <p:nvPicPr>
          <p:cNvPr id="6" name="Picture 5" descr="Screen Shot 2016-07-15 at 3.37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"/>
          <a:stretch/>
        </p:blipFill>
        <p:spPr>
          <a:xfrm>
            <a:off x="4996057" y="1755535"/>
            <a:ext cx="4161455" cy="25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4.5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2" y="927100"/>
            <a:ext cx="2668583" cy="2216150"/>
          </a:xfrm>
          <a:prstGeom prst="rect">
            <a:avLst/>
          </a:prstGeom>
        </p:spPr>
      </p:pic>
      <p:pic>
        <p:nvPicPr>
          <p:cNvPr id="3" name="Picture 2" descr="Screen Shot 2016-07-14 at 4.5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28" y="927100"/>
            <a:ext cx="2587180" cy="2216150"/>
          </a:xfrm>
          <a:prstGeom prst="rect">
            <a:avLst/>
          </a:prstGeom>
        </p:spPr>
      </p:pic>
      <p:pic>
        <p:nvPicPr>
          <p:cNvPr id="4" name="Picture 3" descr="Screen Shot 2016-07-14 at 4.58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9" y="3835400"/>
            <a:ext cx="3099288" cy="2628900"/>
          </a:xfrm>
          <a:prstGeom prst="rect">
            <a:avLst/>
          </a:prstGeom>
        </p:spPr>
      </p:pic>
      <p:pic>
        <p:nvPicPr>
          <p:cNvPr id="5" name="Picture 4" descr="Screen Shot 2016-07-14 at 4.58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67" y="3822700"/>
            <a:ext cx="325288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12" y="3138964"/>
            <a:ext cx="259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Random mask – ringed detectors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16359" y="3143250"/>
            <a:ext cx="2688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ringed detectors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5150366"/>
            <a:ext cx="205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Running particles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19" y="65385"/>
            <a:ext cx="42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Geant4 simulation – PRISM_SIM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93493" y="137636"/>
            <a:ext cx="465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dhellfeld</a:t>
            </a:r>
            <a:r>
              <a:rPr lang="en-US" dirty="0"/>
              <a:t>/</a:t>
            </a:r>
            <a:r>
              <a:rPr lang="en-US" dirty="0" err="1" smtClean="0"/>
              <a:t>CAI_Toy_Imager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 descr="Screen Shot 2016-07-14 at 5.10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32" y="927100"/>
            <a:ext cx="2808171" cy="2216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4232" y="3148291"/>
            <a:ext cx="2719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nested detectors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564" y="850732"/>
            <a:ext cx="4572000" cy="52168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900" dirty="0" smtClean="0"/>
              <a:t># </a:t>
            </a:r>
            <a:r>
              <a:rPr lang="en-US" sz="900" dirty="0" err="1" smtClean="0"/>
              <a:t>Run.mac</a:t>
            </a:r>
            <a:endParaRPr lang="en-US" sz="900" dirty="0" smtClean="0"/>
          </a:p>
          <a:p>
            <a:endParaRPr lang="en-US" sz="900" dirty="0" smtClean="0"/>
          </a:p>
          <a:p>
            <a:r>
              <a:rPr lang="en-US" sz="900" dirty="0" smtClean="0"/>
              <a:t># </a:t>
            </a:r>
            <a:r>
              <a:rPr lang="en-US" sz="900" dirty="0"/>
              <a:t>Tracking secondary electrons</a:t>
            </a:r>
          </a:p>
          <a:p>
            <a:r>
              <a:rPr lang="en-US" sz="900" dirty="0"/>
              <a:t>#/PRISM_SIM/tracking/</a:t>
            </a:r>
            <a:r>
              <a:rPr lang="en-US" sz="900" dirty="0" err="1"/>
              <a:t>trackElectrons</a:t>
            </a:r>
            <a:r>
              <a:rPr lang="en-US" sz="900" dirty="0"/>
              <a:t> Off</a:t>
            </a:r>
          </a:p>
          <a:p>
            <a:endParaRPr lang="en-US" sz="900" dirty="0"/>
          </a:p>
          <a:p>
            <a:r>
              <a:rPr lang="en-US" sz="900" dirty="0"/>
              <a:t># Detector indexing</a:t>
            </a:r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detIndexing</a:t>
            </a:r>
            <a:r>
              <a:rPr lang="en-US" sz="900" dirty="0"/>
              <a:t> Ring</a:t>
            </a:r>
          </a:p>
          <a:p>
            <a:endParaRPr lang="en-US" sz="900" dirty="0"/>
          </a:p>
          <a:p>
            <a:r>
              <a:rPr lang="en-US" sz="900" dirty="0"/>
              <a:t># Configure mask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setMask</a:t>
            </a:r>
            <a:r>
              <a:rPr lang="en-US" sz="900" dirty="0"/>
              <a:t> 21524FA478BD521AB44791322B545C979943A029753854BB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randomMask</a:t>
            </a:r>
            <a:endParaRPr lang="en-US" sz="900" dirty="0"/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fullMask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Change the energy</a:t>
            </a:r>
          </a:p>
          <a:p>
            <a:r>
              <a:rPr lang="en-US" sz="900" dirty="0"/>
              <a:t>/gun/energy 60 </a:t>
            </a:r>
            <a:r>
              <a:rPr lang="en-US" sz="900" dirty="0" err="1"/>
              <a:t>keV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Set the direction of far field source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setTheta</a:t>
            </a:r>
            <a:r>
              <a:rPr lang="en-US" sz="900" dirty="0"/>
              <a:t> 45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setPhi</a:t>
            </a:r>
            <a:r>
              <a:rPr lang="en-US" sz="900" dirty="0"/>
              <a:t> 20</a:t>
            </a:r>
          </a:p>
          <a:p>
            <a:endParaRPr lang="en-US" sz="900" dirty="0"/>
          </a:p>
          <a:p>
            <a:r>
              <a:rPr lang="en-US" sz="900" dirty="0"/>
              <a:t># Configure </a:t>
            </a:r>
            <a:r>
              <a:rPr lang="en-US" sz="900" dirty="0" err="1"/>
              <a:t>HEALPix</a:t>
            </a:r>
            <a:endParaRPr lang="en-US" sz="900" dirty="0"/>
          </a:p>
          <a:p>
            <a:r>
              <a:rPr lang="en-US" sz="900" dirty="0"/>
              <a:t>/PRISM_SIM/direction/</a:t>
            </a:r>
            <a:r>
              <a:rPr lang="en-US" sz="900" dirty="0" err="1"/>
              <a:t>setHPNside</a:t>
            </a:r>
            <a:r>
              <a:rPr lang="en-US" sz="900" dirty="0"/>
              <a:t> 8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setHPindexscheme</a:t>
            </a:r>
            <a:r>
              <a:rPr lang="en-US" sz="900" dirty="0"/>
              <a:t> Ring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SetUpHEALPix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Choose a </a:t>
            </a:r>
            <a:r>
              <a:rPr lang="en-US" sz="900" dirty="0" err="1"/>
              <a:t>HealPix</a:t>
            </a:r>
            <a:r>
              <a:rPr lang="en-US" sz="900" dirty="0"/>
              <a:t> angle (start at 1)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</a:t>
            </a:r>
            <a:r>
              <a:rPr lang="en-US" sz="900" dirty="0"/>
              <a:t> 45</a:t>
            </a:r>
          </a:p>
          <a:p>
            <a:endParaRPr lang="en-US" sz="900" dirty="0"/>
          </a:p>
          <a:p>
            <a:r>
              <a:rPr lang="en-US" sz="900" dirty="0"/>
              <a:t># Change output file name</a:t>
            </a:r>
          </a:p>
          <a:p>
            <a:r>
              <a:rPr lang="en-US" sz="900" dirty="0"/>
              <a:t>/PRISM_SIM/output/filename output1</a:t>
            </a:r>
          </a:p>
          <a:p>
            <a:endParaRPr lang="en-US" sz="900" dirty="0"/>
          </a:p>
          <a:p>
            <a:r>
              <a:rPr lang="en-US" sz="900" dirty="0"/>
              <a:t>#Print to text or binary format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printText</a:t>
            </a:r>
            <a:r>
              <a:rPr lang="en-US" sz="900" dirty="0"/>
              <a:t> Off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printBinary</a:t>
            </a:r>
            <a:r>
              <a:rPr lang="en-US" sz="900" dirty="0"/>
              <a:t> On</a:t>
            </a:r>
          </a:p>
          <a:p>
            <a:endParaRPr lang="en-US" sz="900" dirty="0"/>
          </a:p>
          <a:p>
            <a:r>
              <a:rPr lang="en-US" sz="900" dirty="0"/>
              <a:t># Beam on</a:t>
            </a:r>
          </a:p>
          <a:p>
            <a:r>
              <a:rPr lang="en-US" sz="900" dirty="0"/>
              <a:t>/run/</a:t>
            </a:r>
            <a:r>
              <a:rPr lang="en-US" sz="900" dirty="0" err="1"/>
              <a:t>beamOn</a:t>
            </a:r>
            <a:r>
              <a:rPr lang="en-US" sz="900" dirty="0"/>
              <a:t> 100</a:t>
            </a:r>
          </a:p>
        </p:txBody>
      </p:sp>
      <p:sp>
        <p:nvSpPr>
          <p:cNvPr id="4" name="Rectangle 3"/>
          <p:cNvSpPr/>
          <p:nvPr/>
        </p:nvSpPr>
        <p:spPr>
          <a:xfrm>
            <a:off x="5054600" y="2680038"/>
            <a:ext cx="3924300" cy="17081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smtClean="0"/>
              <a:t># </a:t>
            </a:r>
            <a:r>
              <a:rPr lang="en-US" sz="1050" dirty="0" err="1" smtClean="0"/>
              <a:t>Response.mac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#</a:t>
            </a:r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1 768 1.</a:t>
            </a:r>
          </a:p>
          <a:p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1 3072 1.</a:t>
            </a:r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# </a:t>
            </a:r>
            <a:r>
              <a:rPr lang="en-US" sz="1050" dirty="0" err="1" smtClean="0"/>
              <a:t>Main.mac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# Pick </a:t>
            </a:r>
            <a:r>
              <a:rPr lang="en-US" sz="1050" dirty="0" err="1"/>
              <a:t>healpix</a:t>
            </a:r>
            <a:r>
              <a:rPr lang="en-US" sz="1050" dirty="0"/>
              <a:t> angle</a:t>
            </a:r>
          </a:p>
          <a:p>
            <a:r>
              <a:rPr lang="en-US" sz="1050" dirty="0"/>
              <a:t>/PRISM_SIM/direction/</a:t>
            </a:r>
            <a:r>
              <a:rPr lang="en-US" sz="1050" dirty="0" err="1"/>
              <a:t>setHPindex</a:t>
            </a:r>
            <a:r>
              <a:rPr lang="en-US" sz="1050" dirty="0"/>
              <a:t> {</a:t>
            </a:r>
            <a:r>
              <a:rPr lang="en-US" sz="1050" dirty="0" err="1"/>
              <a:t>hpindex</a:t>
            </a:r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5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417620"/>
            <a:ext cx="2342656" cy="1981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9300" y="3390900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pic>
        <p:nvPicPr>
          <p:cNvPr id="6" name="Picture 5" descr="Screen Shot 2016-07-14 at 5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1417620"/>
            <a:ext cx="2411049" cy="1973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2600" y="3399050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pic>
        <p:nvPicPr>
          <p:cNvPr id="8" name="Picture 7" descr="Screen Shot 2016-07-14 at 5.0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" y="1417620"/>
            <a:ext cx="2340545" cy="192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327" y="3346988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43" y="125506"/>
            <a:ext cx="7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HEALPix</a:t>
            </a:r>
            <a:r>
              <a:rPr lang="en-US" sz="2400" dirty="0" smtClean="0"/>
              <a:t> </a:t>
            </a:r>
            <a:r>
              <a:rPr lang="en-US" sz="2000" dirty="0" smtClean="0"/>
              <a:t>– Hierarchical Equal Area </a:t>
            </a:r>
            <a:r>
              <a:rPr lang="en-US" sz="2000" dirty="0" err="1" smtClean="0"/>
              <a:t>isoLatitude</a:t>
            </a:r>
            <a:r>
              <a:rPr lang="en-US" sz="2000" dirty="0" smtClean="0"/>
              <a:t> </a:t>
            </a:r>
            <a:r>
              <a:rPr lang="en-US" sz="2000" dirty="0" err="1" smtClean="0"/>
              <a:t>Pixelization</a:t>
            </a:r>
            <a:r>
              <a:rPr lang="en-US" sz="2000" dirty="0" smtClean="0"/>
              <a:t> of a sphere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602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Matlab</a:t>
            </a:r>
            <a:r>
              <a:rPr lang="en-US" dirty="0"/>
              <a:t> </a:t>
            </a:r>
            <a:r>
              <a:rPr lang="en-US" sz="1600" dirty="0"/>
              <a:t>(http://homepage2.nifty.com/plasma/program/</a:t>
            </a:r>
            <a:r>
              <a:rPr lang="en-US" sz="1600" dirty="0" err="1" smtClean="0"/>
              <a:t>healpix.html</a:t>
            </a:r>
            <a:r>
              <a:rPr lang="en-US" sz="16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27" y="4222234"/>
            <a:ext cx="609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Python</a:t>
            </a:r>
            <a:r>
              <a:rPr lang="en-US" dirty="0" smtClean="0"/>
              <a:t> (</a:t>
            </a:r>
            <a:r>
              <a:rPr lang="en-US" dirty="0" err="1" smtClean="0"/>
              <a:t>healpy</a:t>
            </a:r>
            <a:r>
              <a:rPr lang="en-US" dirty="0"/>
              <a:t>) </a:t>
            </a:r>
            <a:r>
              <a:rPr lang="en-US" sz="1600" dirty="0"/>
              <a:t>(http://</a:t>
            </a:r>
            <a:r>
              <a:rPr lang="en-US" sz="1600" dirty="0" err="1"/>
              <a:t>healpy.readthedocs.io</a:t>
            </a:r>
            <a:r>
              <a:rPr lang="en-US" sz="1600" dirty="0"/>
              <a:t>/en/latest/</a:t>
            </a:r>
            <a:r>
              <a:rPr lang="en-US" sz="1600" dirty="0" err="1" smtClean="0"/>
              <a:t>index.html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3" name="Picture 12" descr="Screen Shot 2016-07-14 at 5.16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90313"/>
            <a:ext cx="2653358" cy="1325800"/>
          </a:xfrm>
          <a:prstGeom prst="rect">
            <a:avLst/>
          </a:prstGeom>
        </p:spPr>
      </p:pic>
      <p:pic>
        <p:nvPicPr>
          <p:cNvPr id="14" name="Picture 13" descr="Screen Shot 2016-07-14 at 5.17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790313"/>
            <a:ext cx="2632760" cy="1315507"/>
          </a:xfrm>
          <a:prstGeom prst="rect">
            <a:avLst/>
          </a:prstGeom>
        </p:spPr>
      </p:pic>
      <p:pic>
        <p:nvPicPr>
          <p:cNvPr id="15" name="Picture 14" descr="Screen Shot 2016-07-14 at 5.17.43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3" y="4784159"/>
            <a:ext cx="2466261" cy="1232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35615" y="6230232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3951" y="6250802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327" y="6208499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pic>
        <p:nvPicPr>
          <p:cNvPr id="19" name="Picture 18" descr="Screen Shot 2016-07-14 at 5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417621"/>
            <a:ext cx="804005" cy="613386"/>
          </a:xfrm>
          <a:prstGeom prst="rect">
            <a:avLst/>
          </a:prstGeom>
        </p:spPr>
      </p:pic>
      <p:pic>
        <p:nvPicPr>
          <p:cNvPr id="20" name="Picture 19" descr="Screen Shot 2016-07-14 at 5.24.3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2" y="1448064"/>
            <a:ext cx="728680" cy="582944"/>
          </a:xfrm>
          <a:prstGeom prst="rect">
            <a:avLst/>
          </a:prstGeom>
        </p:spPr>
      </p:pic>
      <p:pic>
        <p:nvPicPr>
          <p:cNvPr id="21" name="Picture 20" descr="Screen Shot 2016-07-14 at 5.24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9" y="1448064"/>
            <a:ext cx="843537" cy="627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13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3.7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960" y="37302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1.8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8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7.3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2562" y="536371"/>
            <a:ext cx="388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(Nested or ring … everything done in ring indexing)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ponse_HP8Ring_DetRing_20k_Full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649741"/>
            <a:ext cx="4703822" cy="2436188"/>
          </a:xfrm>
          <a:prstGeom prst="rect">
            <a:avLst/>
          </a:prstGeom>
        </p:spPr>
      </p:pic>
      <p:pic>
        <p:nvPicPr>
          <p:cNvPr id="5" name="Picture 4" descr="response_HP16Ring_DetRing_20k_Full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3569553"/>
            <a:ext cx="4866377" cy="2520378"/>
          </a:xfrm>
          <a:prstGeom prst="rect">
            <a:avLst/>
          </a:prstGeom>
        </p:spPr>
      </p:pic>
      <p:pic>
        <p:nvPicPr>
          <p:cNvPr id="6" name="Picture 5" descr="response_HP16Ring_DetRing_20k_2152Mas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/>
        </p:blipFill>
        <p:spPr>
          <a:xfrm>
            <a:off x="4838595" y="649741"/>
            <a:ext cx="4033013" cy="2385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606" y="2968713"/>
            <a:ext cx="4570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2151…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293" y="2968635"/>
            <a:ext cx="424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8,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93" y="6089931"/>
            <a:ext cx="4322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68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0" y="1574800"/>
            <a:ext cx="4238789" cy="3394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490" y="5054889"/>
            <a:ext cx="3506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HP ringed, </a:t>
            </a:r>
            <a:r>
              <a:rPr lang="en-US" sz="1600" dirty="0" err="1" smtClean="0">
                <a:latin typeface="Times New Roman"/>
                <a:cs typeface="Times New Roman"/>
              </a:rPr>
              <a:t>Nside</a:t>
            </a:r>
            <a:r>
              <a:rPr lang="en-US" sz="1600" dirty="0" smtClean="0">
                <a:latin typeface="Times New Roman"/>
                <a:cs typeface="Times New Roman"/>
              </a:rPr>
              <a:t> = 16, Ringed detectors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 smtClean="0">
                <a:latin typeface="Times New Roman"/>
                <a:cs typeface="Times New Roman"/>
              </a:rPr>
              <a:t>100k particles, mask = 2152…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6-07-14 at 12.18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/>
          <a:stretch/>
        </p:blipFill>
        <p:spPr>
          <a:xfrm>
            <a:off x="4744765" y="1453675"/>
            <a:ext cx="4344386" cy="3601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3837" y="1029312"/>
            <a:ext cx="208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/>
              </a:rPr>
              <a:t> S</a:t>
            </a:r>
            <a:r>
              <a:rPr lang="en-US" sz="1600" baseline="30000" dirty="0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S (~autocorrelation)</a:t>
            </a:r>
            <a:endParaRPr lang="en-US" sz="1600" dirty="0">
              <a:latin typeface="+mj-lt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4028" y="99853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response = 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4762" y="1367866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Detector ID vs. Incident HP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2877"/>
            <a:ext cx="4457435" cy="3249789"/>
          </a:xfrm>
          <a:prstGeom prst="rect">
            <a:avLst/>
          </a:prstGeom>
        </p:spPr>
      </p:pic>
      <p:pic>
        <p:nvPicPr>
          <p:cNvPr id="3" name="Picture 2" descr="Screen Shot 2016-07-14 at 12.2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0" y="1152877"/>
            <a:ext cx="4490982" cy="3249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44" y="4390998"/>
            <a:ext cx="426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at every source angle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7444" y="4402666"/>
            <a:ext cx="230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Bring down color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1008945"/>
            <a:ext cx="4230550" cy="2339622"/>
          </a:xfrm>
          <a:prstGeom prst="rect">
            <a:avLst/>
          </a:prstGeom>
        </p:spPr>
      </p:pic>
      <p:pic>
        <p:nvPicPr>
          <p:cNvPr id="3" name="Picture 2" descr="Screen Shot 2016-07-14 at 12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9" y="1008944"/>
            <a:ext cx="4149274" cy="2339622"/>
          </a:xfrm>
          <a:prstGeom prst="rect">
            <a:avLst/>
          </a:prstGeom>
        </p:spPr>
      </p:pic>
      <p:pic>
        <p:nvPicPr>
          <p:cNvPr id="4" name="Picture 3" descr="Screen Shot 2016-07-14 at 12.24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3632905"/>
            <a:ext cx="4192512" cy="2283884"/>
          </a:xfrm>
          <a:prstGeom prst="rect">
            <a:avLst/>
          </a:prstGeom>
        </p:spPr>
      </p:pic>
      <p:pic>
        <p:nvPicPr>
          <p:cNvPr id="5" name="Picture 4" descr="Screen Shot 2016-07-14 at 12.2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8" y="3632905"/>
            <a:ext cx="4134283" cy="2283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23" y="379968"/>
            <a:ext cx="563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on 4pi sphere with interactive slider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3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" y="3897110"/>
            <a:ext cx="4295577" cy="2496969"/>
          </a:xfrm>
          <a:prstGeom prst="rect">
            <a:avLst/>
          </a:prstGeom>
        </p:spPr>
      </p:pic>
      <p:pic>
        <p:nvPicPr>
          <p:cNvPr id="4" name="Picture 3" descr="Screen Shot 2016-07-14 at 12.3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90" y="908050"/>
            <a:ext cx="4397764" cy="259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189" y="3498144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930, 530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0058" y="6375690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820, 810</a:t>
            </a:r>
            <a:endParaRPr lang="en-US" dirty="0"/>
          </a:p>
        </p:txBody>
      </p:sp>
      <p:pic>
        <p:nvPicPr>
          <p:cNvPr id="7" name="Picture 6" descr="Screen Shot 2016-07-14 at 12.3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908050"/>
            <a:ext cx="4278097" cy="25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069" y="3482812"/>
            <a:ext cx="17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1330, 1310</a:t>
            </a:r>
            <a:endParaRPr lang="en-US" dirty="0"/>
          </a:p>
        </p:txBody>
      </p:sp>
      <p:pic>
        <p:nvPicPr>
          <p:cNvPr id="9" name="Picture 8" descr="Screen Shot 2016-07-14 at 12.39.1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r="9442"/>
          <a:stretch/>
        </p:blipFill>
        <p:spPr>
          <a:xfrm>
            <a:off x="5101335" y="3897110"/>
            <a:ext cx="3828919" cy="2496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2362" y="6394079"/>
            <a:ext cx="222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1248:1312 (ring)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381000"/>
            <a:ext cx="250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sources, ring source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8667" y="381000"/>
            <a:ext cx="4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(now put a white cross on true location…)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614</Words>
  <Application>Microsoft Macintosh PowerPoint</Application>
  <PresentationFormat>On-screen Show (4:3)</PresentationFormat>
  <Paragraphs>97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</dc:title>
  <dc:creator>Daniel Hellfeld</dc:creator>
  <cp:lastModifiedBy>Daniel Hellfeld</cp:lastModifiedBy>
  <cp:revision>53</cp:revision>
  <dcterms:created xsi:type="dcterms:W3CDTF">2016-07-13T20:13:10Z</dcterms:created>
  <dcterms:modified xsi:type="dcterms:W3CDTF">2016-07-15T23:05:27Z</dcterms:modified>
</cp:coreProperties>
</file>